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7"/>
  </p:notesMasterIdLst>
  <p:sldIdLst>
    <p:sldId id="266" r:id="rId5"/>
    <p:sldId id="275" r:id="rId6"/>
    <p:sldId id="306" r:id="rId7"/>
    <p:sldId id="336" r:id="rId8"/>
    <p:sldId id="356" r:id="rId9"/>
    <p:sldId id="363" r:id="rId10"/>
    <p:sldId id="375" r:id="rId11"/>
    <p:sldId id="385" r:id="rId12"/>
    <p:sldId id="391" r:id="rId13"/>
    <p:sldId id="395" r:id="rId14"/>
    <p:sldId id="400" r:id="rId15"/>
    <p:sldId id="408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Raleway" pitchFamily="2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23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0B2983-039E-4697-A112-B3420273ABA3}">
  <a:tblStyle styleId="{E30B2983-039E-4697-A112-B3420273ABA3}" styleName="Table_0">
    <a:wholeTbl>
      <a:tcTxStyle b="off" i="off">
        <a:font>
          <a:latin typeface="Century Gothic"/>
          <a:ea typeface="Century Gothic"/>
          <a:cs typeface="Century Gothic"/>
        </a:font>
        <a:srgbClr val="00206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tcBdr/>
        <a:fill>
          <a:solidFill>
            <a:srgbClr val="CED2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2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4A66AC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4A66AC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A66A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A66A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D12B723-2AE3-4BA8-BEB1-C4289D6DE7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7440" autoAdjust="0"/>
  </p:normalViewPr>
  <p:slideViewPr>
    <p:cSldViewPr snapToGrid="0" snapToObjects="1">
      <p:cViewPr varScale="1">
        <p:scale>
          <a:sx n="209" d="100"/>
          <a:sy n="209" d="100"/>
        </p:scale>
        <p:origin x="414" y="168"/>
      </p:cViewPr>
      <p:guideLst>
        <p:guide orient="horz" pos="1053"/>
        <p:guide pos="385"/>
        <p:guide orient="horz" pos="2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685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hospitality.co.uk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8bdfd1d52a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8bdfd1d52a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We spend many hours of our week at work. Let’s create a culture of wellbeing and health to enrich each others’ lives.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r>
              <a:rPr lang="en-GB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to trainer </a:t>
            </a:r>
            <a:r>
              <a:rPr lang="en-GB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further information and studies available in this area to mention if attendees are interested.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 "/>
            </a:pP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In their ‘Happiness in Hospitality’ report in 2018, </a:t>
            </a:r>
            <a:r>
              <a:rPr lang="en-GB" sz="1400" u="sng" dirty="0"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CODE Hospitality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 found that, from a survey of circa 700 British hospitality workers, only 21% of staff were aware of mental health support in the workplace.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 "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Clearly </a:t>
            </a: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mental health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 in the hospitality industry has gone unchecked for a long time. However, awareness of the importance of good mental health, particularly for those who work in the high-pressured, busy environments of many bars, is thankfully on the rise. 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889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8d7ed8efad_2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8d7ed8efad_2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A pragmatic policy is empowering. Safety, health and sustainability are paramount and policies are what makes them happen.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bdfd1d52a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bdfd1d52a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6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b045c969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b045c969c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43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8b045c969c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8b045c969c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7ed8efa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7ed8efa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entury Gothic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8bdfd1d52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8bdfd1d52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312" lvl="0" indent="-873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 "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As with many industries, hospitality has a heavy </a:t>
            </a: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reliance on plastic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 and, in some cases,</a:t>
            </a:r>
            <a:r>
              <a:rPr lang="en-GB" sz="1400" baseline="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these materials are vital to a smooth operation. However, this comes with a high environmental cost, and it’s time to understand which materials are really and truly necessary, beginning with the products with the shortest lifespan.</a:t>
            </a:r>
            <a:r>
              <a:rPr lang="en-GB" sz="1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8bdfd1d52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8bdfd1d52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Even during regular service, bars can create a lot of </a:t>
            </a: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waste.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 How do we fix this problem?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8d7ed8efad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8d7ed8efad_2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312" lvl="0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 "/>
            </a:pP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Water and energy 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are precious resources. Let’s look at the facilities you can use to help maximise efficiency.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8bc1f24a0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8bc1f24a0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8bdfd1d52a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8bdfd1d52a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b="1" dirty="0">
                <a:latin typeface="Century Gothic"/>
                <a:ea typeface="Century Gothic"/>
                <a:cs typeface="Century Gothic"/>
                <a:sym typeface="Century Gothic"/>
              </a:rPr>
              <a:t>You have one life.</a:t>
            </a: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 Let’s preserve a healthy relationship with both work and personal life. Let’s respect the balance that makes our lives rich.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Working long hours and late-night shifts isn’t always easy. Bartending as a career is all-consuming to say the least!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400" dirty="0">
                <a:latin typeface="Century Gothic"/>
                <a:ea typeface="Century Gothic"/>
                <a:cs typeface="Century Gothic"/>
                <a:sym typeface="Century Gothic"/>
              </a:rPr>
              <a:t>It can be overwhelming, but the bar shouldn’t rest on your shoulders. Remember, in a bar the needs of the customer do not come before your own needs.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5 1">
  <p:cSld name="TITLE_1_1_5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311700" y="3804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Font typeface="Century Gothic"/>
              <a:buNone/>
              <a:defRPr sz="2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cxnSp>
        <p:nvCxnSpPr>
          <p:cNvPr id="102" name="Google Shape;102;p15"/>
          <p:cNvCxnSpPr/>
          <p:nvPr/>
        </p:nvCxnSpPr>
        <p:spPr>
          <a:xfrm>
            <a:off x="340850" y="8456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3" name="Google Shape;103;p15"/>
          <p:cNvSpPr txBox="1">
            <a:spLocks noGrp="1"/>
          </p:cNvSpPr>
          <p:nvPr>
            <p:ph type="ctrTitle" idx="2"/>
          </p:nvPr>
        </p:nvSpPr>
        <p:spPr>
          <a:xfrm>
            <a:off x="311700" y="152400"/>
            <a:ext cx="8520600" cy="3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Century Gothic"/>
              <a:buNone/>
              <a:defRPr sz="10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400" y="239044"/>
            <a:ext cx="1127925" cy="52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4 2">
  <p:cSld name="TITLE_1_1_4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82" y="624175"/>
            <a:ext cx="4108518" cy="43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050" y="87300"/>
            <a:ext cx="604448" cy="689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311700" y="3804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Font typeface="Century Gothic"/>
              <a:buNone/>
              <a:defRPr sz="2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cxnSp>
        <p:nvCxnSpPr>
          <p:cNvPr id="111" name="Google Shape;111;p16"/>
          <p:cNvCxnSpPr/>
          <p:nvPr/>
        </p:nvCxnSpPr>
        <p:spPr>
          <a:xfrm>
            <a:off x="340850" y="8456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2" name="Google Shape;112;p16"/>
          <p:cNvSpPr txBox="1">
            <a:spLocks noGrp="1"/>
          </p:cNvSpPr>
          <p:nvPr>
            <p:ph type="ctrTitle" idx="2"/>
          </p:nvPr>
        </p:nvSpPr>
        <p:spPr>
          <a:xfrm>
            <a:off x="311700" y="152400"/>
            <a:ext cx="7832400" cy="3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Century Gothic"/>
              <a:buNone/>
              <a:defRPr sz="10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4">
  <p:cSld name="TITLE_1_1_2_4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82" y="624175"/>
            <a:ext cx="4108518" cy="43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ctrTitle"/>
          </p:nvPr>
        </p:nvSpPr>
        <p:spPr>
          <a:xfrm>
            <a:off x="235500" y="2280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Century Gothic"/>
              <a:buNone/>
              <a:defRPr sz="1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8" name="Google Shape;118;p17"/>
          <p:cNvCxnSpPr/>
          <p:nvPr/>
        </p:nvCxnSpPr>
        <p:spPr>
          <a:xfrm>
            <a:off x="340850" y="6932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1">
  <p:cSld name="TITLE_1_1_2_3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50" y="186450"/>
            <a:ext cx="3496225" cy="4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1 2">
  <p:cSld name="TITLE_1_1_2_3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50" y="186450"/>
            <a:ext cx="3496225" cy="4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597450" y="1253388"/>
            <a:ext cx="821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Font typeface="Century Gothic"/>
              <a:buChar char="●"/>
              <a:defRPr sz="25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○"/>
              <a:defRPr sz="25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■"/>
              <a:defRPr sz="25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●"/>
              <a:defRPr sz="25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○"/>
              <a:defRPr sz="25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■"/>
              <a:defRPr sz="25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●"/>
              <a:defRPr sz="25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○"/>
              <a:defRPr sz="25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■"/>
              <a:defRPr sz="25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695108" cy="79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subTitle" idx="2"/>
          </p:nvPr>
        </p:nvSpPr>
        <p:spPr>
          <a:xfrm>
            <a:off x="1593750" y="186450"/>
            <a:ext cx="5440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Century Gothic"/>
              <a:buChar char="●"/>
              <a:defRPr sz="20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○"/>
              <a:defRPr sz="20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■"/>
              <a:defRPr sz="20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  <a:defRPr sz="20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○"/>
              <a:defRPr sz="20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■"/>
              <a:defRPr sz="20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  <a:defRPr sz="20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○"/>
              <a:defRPr sz="20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■"/>
              <a:defRPr sz="20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3"/>
          </p:nvPr>
        </p:nvSpPr>
        <p:spPr>
          <a:xfrm>
            <a:off x="597450" y="2301363"/>
            <a:ext cx="821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Font typeface="Century Gothic"/>
              <a:buChar char="●"/>
              <a:defRPr sz="25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○"/>
              <a:defRPr sz="2500" b="1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■"/>
              <a:defRPr sz="2500" b="1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●"/>
              <a:defRPr sz="2500" b="1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○"/>
              <a:defRPr sz="2500" b="1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■"/>
              <a:defRPr sz="2500" b="1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●"/>
              <a:defRPr sz="2500" b="1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○"/>
              <a:defRPr sz="2500" b="1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Char char="■"/>
              <a:defRPr sz="25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19"/>
          <p:cNvCxnSpPr/>
          <p:nvPr/>
        </p:nvCxnSpPr>
        <p:spPr>
          <a:xfrm>
            <a:off x="493250" y="9980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1 1">
  <p:cSld name="TITLE_1_1_2_3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725" y="108700"/>
            <a:ext cx="4978651" cy="50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1 1 1">
  <p:cSld name="TITLE_1_1_2_3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1 1">
  <p:cSld name="TITLE_1_1_2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739" y="228025"/>
            <a:ext cx="4670610" cy="47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>
            <a:spLocks noGrp="1"/>
          </p:cNvSpPr>
          <p:nvPr>
            <p:ph type="ctrTitle"/>
          </p:nvPr>
        </p:nvSpPr>
        <p:spPr>
          <a:xfrm>
            <a:off x="235500" y="2280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Century Gothic"/>
              <a:buNone/>
              <a:defRPr sz="10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78" name="Google Shape;178;p26"/>
          <p:cNvCxnSpPr/>
          <p:nvPr/>
        </p:nvCxnSpPr>
        <p:spPr>
          <a:xfrm>
            <a:off x="340850" y="6932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79" name="Google Shape;179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515" y="239049"/>
            <a:ext cx="85280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270000" y="323038"/>
            <a:ext cx="7578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0" i="0">
                <a:latin typeface="Century Gothic" panose="020B0502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267891" y="682226"/>
            <a:ext cx="86079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 b="0" i="0">
                <a:latin typeface="Century Gothic" panose="020B0502020202020204" pitchFamily="34" charset="0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8305004" y="4787590"/>
            <a:ext cx="727500" cy="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5">
  <p:cSld name="TITLE_1_1_5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311700" y="3804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Font typeface="Century Gothic"/>
              <a:buNone/>
              <a:defRPr sz="2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340850" y="8456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6" name="Google Shape;26;p4"/>
          <p:cNvSpPr txBox="1">
            <a:spLocks noGrp="1"/>
          </p:cNvSpPr>
          <p:nvPr>
            <p:ph type="ctrTitle" idx="2"/>
          </p:nvPr>
        </p:nvSpPr>
        <p:spPr>
          <a:xfrm>
            <a:off x="311700" y="152400"/>
            <a:ext cx="8520600" cy="3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Century Gothic"/>
              <a:buNone/>
              <a:defRPr sz="10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400" y="239044"/>
            <a:ext cx="1127925" cy="52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4">
  <p:cSld name="TITLE_1_1_4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725" y="0"/>
            <a:ext cx="53942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050" y="87300"/>
            <a:ext cx="604448" cy="68927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311700" y="3804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Font typeface="Century Gothic"/>
              <a:buNone/>
              <a:defRPr sz="2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340850" y="8456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5" name="Google Shape;35;p5"/>
          <p:cNvSpPr txBox="1">
            <a:spLocks noGrp="1"/>
          </p:cNvSpPr>
          <p:nvPr>
            <p:ph type="ctrTitle" idx="2"/>
          </p:nvPr>
        </p:nvSpPr>
        <p:spPr>
          <a:xfrm>
            <a:off x="311700" y="152400"/>
            <a:ext cx="7832400" cy="3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Century Gothic"/>
              <a:buNone/>
              <a:defRPr sz="10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">
  <p:cSld name="TITLE_1_1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725" y="0"/>
            <a:ext cx="5394275" cy="518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235500" y="2280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Century Gothic"/>
              <a:buNone/>
              <a:defRPr sz="1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None/>
              <a:defRPr sz="1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Google Shape;41;p6"/>
          <p:cNvCxnSpPr/>
          <p:nvPr/>
        </p:nvCxnSpPr>
        <p:spPr>
          <a:xfrm>
            <a:off x="340850" y="6932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">
  <p:cSld name="TITLE_1_1_2_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71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2 1 1">
  <p:cSld name="TITLE_1_1_2_3_2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00" y="617603"/>
            <a:ext cx="5583552" cy="41438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2 1">
  <p:cSld name="TITLE_1_1_2_3_2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50" y="350278"/>
            <a:ext cx="5811399" cy="43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8" name="Google Shape;58;p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4 1 1 2">
  <p:cSld name="TITLE_1_1_4_1_1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311700" y="1042700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entury Gothic"/>
              <a:buChar char="●"/>
              <a:defRPr sz="1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  <a:defRPr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○"/>
              <a:defRPr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311700" y="380425"/>
            <a:ext cx="8520600" cy="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Font typeface="Century Gothic"/>
              <a:buNone/>
              <a:defRPr sz="22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None/>
              <a:defRPr sz="22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cxnSp>
        <p:nvCxnSpPr>
          <p:cNvPr id="80" name="Google Shape;80;p12"/>
          <p:cNvCxnSpPr/>
          <p:nvPr/>
        </p:nvCxnSpPr>
        <p:spPr>
          <a:xfrm>
            <a:off x="340850" y="845600"/>
            <a:ext cx="847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1" name="Google Shape;81;p12"/>
          <p:cNvSpPr txBox="1">
            <a:spLocks noGrp="1"/>
          </p:cNvSpPr>
          <p:nvPr>
            <p:ph type="ctrTitle" idx="2"/>
          </p:nvPr>
        </p:nvSpPr>
        <p:spPr>
          <a:xfrm>
            <a:off x="311700" y="152400"/>
            <a:ext cx="7832400" cy="3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Font typeface="Century Gothic"/>
              <a:buNone/>
              <a:defRPr sz="100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000"/>
              <a:buNone/>
              <a:defRPr sz="1000" b="1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400" y="239044"/>
            <a:ext cx="1127925" cy="52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600" y="1020025"/>
            <a:ext cx="4311001" cy="319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2 3 2">
  <p:cSld name="TITLE_1_1_2_3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75" y="141400"/>
            <a:ext cx="4562723" cy="48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7450" y="2254325"/>
            <a:ext cx="421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Font typeface="Century Gothic"/>
              <a:buChar char="●"/>
              <a:defRPr sz="34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●"/>
              <a:defRPr sz="34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○"/>
              <a:defRPr sz="34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400"/>
              <a:buChar char="■"/>
              <a:defRPr sz="34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Raleway"/>
              </a:defRPr>
            </a:lvl1pPr>
            <a:lvl2pPr lvl="1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50" y="141400"/>
            <a:ext cx="956324" cy="10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597450" y="1774100"/>
            <a:ext cx="4216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entury Gothic"/>
              <a:buChar char="●"/>
              <a:defRPr sz="160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  <a:defRPr sz="1600">
                <a:solidFill>
                  <a:srgbClr val="07376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○"/>
              <a:defRPr sz="1600">
                <a:solidFill>
                  <a:srgbClr val="07376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■"/>
              <a:defRPr sz="16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entury Gothic" panose="020B0502020202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2" r:id="rId17"/>
    <p:sldLayoutId id="214748367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92" y="223366"/>
            <a:ext cx="2661273" cy="293161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  <p:sp>
        <p:nvSpPr>
          <p:cNvPr id="4" name="Google Shape;511;p53">
            <a:extLst>
              <a:ext uri="{FF2B5EF4-FFF2-40B4-BE49-F238E27FC236}">
                <a16:creationId xmlns:a16="http://schemas.microsoft.com/office/drawing/2014/main" id="{30ED33CA-F7F7-43E0-AD49-306FB9FAFFC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8726" y="3223225"/>
            <a:ext cx="8231658" cy="543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/>
              <a:t>A fenntartható és felelős bár</a:t>
            </a:r>
            <a:endParaRPr sz="2800" b="1" dirty="0"/>
          </a:p>
        </p:txBody>
      </p:sp>
      <p:sp>
        <p:nvSpPr>
          <p:cNvPr id="5" name="Google Shape;511;p53">
            <a:extLst>
              <a:ext uri="{FF2B5EF4-FFF2-40B4-BE49-F238E27FC236}">
                <a16:creationId xmlns:a16="http://schemas.microsoft.com/office/drawing/2014/main" id="{F3B00AC0-C944-4E88-B5F2-617979793732}"/>
              </a:ext>
            </a:extLst>
          </p:cNvPr>
          <p:cNvSpPr txBox="1">
            <a:spLocks/>
          </p:cNvSpPr>
          <p:nvPr/>
        </p:nvSpPr>
        <p:spPr>
          <a:xfrm>
            <a:off x="515150" y="3834842"/>
            <a:ext cx="8231658" cy="108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hu-HU" sz="1800" b="1" dirty="0"/>
              <a:t>"Felelősek vagyunk azért, hogy egy jobb világot építsünk a jövő generációnak. Közös feladatunk ez." </a:t>
            </a:r>
          </a:p>
          <a:p>
            <a:pPr marL="0" indent="0"/>
            <a:r>
              <a:rPr lang="hu-HU" sz="1800" b="1" dirty="0"/>
              <a:t>Paul Ricard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1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dirty="0"/>
          </a:p>
        </p:txBody>
      </p:sp>
      <p:pic>
        <p:nvPicPr>
          <p:cNvPr id="2003" name="Google Shape;2003;p17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65" y="323050"/>
            <a:ext cx="1719943" cy="1719506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173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05" name="Google Shape;2005;p173"/>
          <p:cNvSpPr/>
          <p:nvPr/>
        </p:nvSpPr>
        <p:spPr>
          <a:xfrm>
            <a:off x="5686778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6" name="Google Shape;2006;p173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07" name="Google Shape;2007;p173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08" name="Google Shape;2008;p173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09" name="Google Shape;2009;p173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10" name="Google Shape;2010;p173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11" name="Google Shape;2011;p173"/>
          <p:cNvSpPr/>
          <p:nvPr/>
        </p:nvSpPr>
        <p:spPr>
          <a:xfrm>
            <a:off x="238922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12" name="Google Shape;2012;p173"/>
          <p:cNvSpPr/>
          <p:nvPr/>
        </p:nvSpPr>
        <p:spPr>
          <a:xfrm>
            <a:off x="521570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13" name="Google Shape;2013;p173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98AC8D94-78C0-4DF3-A3E9-CFB78A9149A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247330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9. </a:t>
            </a:r>
            <a:r>
              <a:rPr lang="hu-HU" sz="1600" b="1" dirty="0" err="1"/>
              <a:t>Wellbeing</a:t>
            </a:r>
            <a:r>
              <a:rPr lang="hu-HU" sz="1600" b="1" dirty="0"/>
              <a:t> - a jól lét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 err="1"/>
              <a:t>Wellbeing</a:t>
            </a:r>
            <a:r>
              <a:rPr lang="hu-HU" sz="1600" b="1" dirty="0"/>
              <a:t>...a testi-lelki egészség</a:t>
            </a:r>
          </a:p>
          <a:p>
            <a:pPr marL="285750" indent="-285750"/>
            <a:r>
              <a:rPr lang="hu-HU" sz="1600" b="1" dirty="0"/>
              <a:t>Törődj a </a:t>
            </a:r>
            <a:r>
              <a:rPr lang="hu-HU" sz="1600" b="1" dirty="0" err="1"/>
              <a:t>csapatod</a:t>
            </a:r>
            <a:r>
              <a:rPr lang="hu-HU" sz="1600" b="1" dirty="0"/>
              <a:t>, a munkatársak "jól létével"</a:t>
            </a:r>
          </a:p>
          <a:p>
            <a:pPr marL="742950" lvl="1" indent="-285750"/>
            <a:r>
              <a:rPr lang="hu-HU" sz="1600" b="1" dirty="0"/>
              <a:t>Figyelj az étkezésre, adj rá lehetőséget</a:t>
            </a:r>
          </a:p>
          <a:p>
            <a:pPr marL="742950" lvl="1" indent="-285750"/>
            <a:r>
              <a:rPr lang="hu-HU" sz="1600" b="1" dirty="0"/>
              <a:t>Figyelj az egészségükre, fontos az évenkénti prevenciós szűrés (igen, fiataloknál is!), ne jöjjön betegen dolgozni</a:t>
            </a:r>
          </a:p>
          <a:p>
            <a:pPr marL="742950" lvl="1" indent="-285750"/>
            <a:r>
              <a:rPr lang="hu-HU" sz="1600" b="1" dirty="0"/>
              <a:t>Figyelj a mentális egészségükre, kerüld el a "kiégést"</a:t>
            </a:r>
          </a:p>
          <a:p>
            <a:pPr marL="742950" lvl="1" indent="-285750"/>
            <a:r>
              <a:rPr lang="hu-HU" sz="1600" b="1" dirty="0"/>
              <a:t>Figyelj a piálásra; furcsa egy antialkoholista bartender, de még furcsább egy alkoholista!</a:t>
            </a:r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  <p:sp>
        <p:nvSpPr>
          <p:cNvPr id="2071" name="Google Shape;2071;p178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2" name="Google Shape;2072;p178"/>
          <p:cNvSpPr/>
          <p:nvPr/>
        </p:nvSpPr>
        <p:spPr>
          <a:xfrm>
            <a:off x="6157853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1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3" name="Google Shape;2073;p178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4" name="Google Shape;2074;p178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5" name="Google Shape;2075;p178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6" name="Google Shape;2076;p178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7" name="Google Shape;2077;p178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8" name="Google Shape;2078;p178"/>
          <p:cNvSpPr/>
          <p:nvPr/>
        </p:nvSpPr>
        <p:spPr>
          <a:xfrm>
            <a:off x="238922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79" name="Google Shape;2079;p178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80" name="Google Shape;2080;p178"/>
          <p:cNvSpPr/>
          <p:nvPr/>
        </p:nvSpPr>
        <p:spPr>
          <a:xfrm>
            <a:off x="521570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081" name="Google Shape;2081;p17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189" y="346438"/>
            <a:ext cx="1620619" cy="17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79DEBE8D-BA60-4452-B6D4-12B6E4A1DC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247330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10. Munkahelyi szabályok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Ismerd a vonatkozó munkaügyi jogszabályokat, és működj aszerint</a:t>
            </a:r>
          </a:p>
          <a:p>
            <a:pPr marL="285750" indent="-285750"/>
            <a:r>
              <a:rPr lang="hu-HU" sz="1600" b="1" dirty="0"/>
              <a:t>Figyelj az egészségre és biztonságra, akár a jogszabályokon túl</a:t>
            </a:r>
          </a:p>
          <a:p>
            <a:pPr marL="285750" indent="-285750"/>
            <a:r>
              <a:rPr lang="hu-HU" sz="1600" b="1" dirty="0"/>
              <a:t>Ne tűrj el diszkriminációt, semmilyen területen, semmilyen formában</a:t>
            </a:r>
          </a:p>
          <a:p>
            <a:pPr marL="285750" indent="-285750"/>
            <a:r>
              <a:rPr lang="hu-HU" sz="1600" b="1" dirty="0"/>
              <a:t>Legyenek egyéni megoldásaid: pl. "apuka-gyes" napok</a:t>
            </a:r>
          </a:p>
          <a:p>
            <a:pPr marL="285750" indent="-285750"/>
            <a:r>
              <a:rPr lang="hu-HU" sz="1600" b="1" dirty="0"/>
              <a:t>Munkahelyi szabályidat mindig foglald írásba</a:t>
            </a:r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1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 dirty="0"/>
          </a:p>
        </p:txBody>
      </p:sp>
      <p:pic>
        <p:nvPicPr>
          <p:cNvPr id="2187" name="Google Shape;2187;p18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36" y="86683"/>
            <a:ext cx="1959066" cy="1718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11;p53">
            <a:extLst>
              <a:ext uri="{FF2B5EF4-FFF2-40B4-BE49-F238E27FC236}">
                <a16:creationId xmlns:a16="http://schemas.microsoft.com/office/drawing/2014/main" id="{EA93B880-5643-4F6F-9EC7-1BACD0F67F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0" y="1249088"/>
            <a:ext cx="8508589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dirty="0"/>
              <a:t>Kezdj hozzá!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Mérd fel, hol tartasz </a:t>
            </a:r>
            <a:r>
              <a:rPr lang="hu-HU" sz="1600" b="1" dirty="0">
                <a:sym typeface="Wingdings" panose="05000000000000000000" pitchFamily="2" charset="2"/>
              </a:rPr>
              <a:t> készíts "Fenntartható és felelős bár - hogy állok?" auditot!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Nevezz ki egy "Felelős bár" felelőst!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Tájékoztasd a kollégákat, képezd őket, győzd meg őket!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Mutass példát!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Nevezz ki felelőst minden műszakra!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Kezdd el, csináld, mérd fel újra!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Ha valami nem működik, ne add fel, hanem változtass valamin!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Ünnepeld meg az első kis sikereket!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Hallgasd meg figyelmesen a visszajelzéseket!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Foglald össze az eredményeket havonta!</a:t>
            </a:r>
          </a:p>
          <a:p>
            <a:pPr marL="285750" indent="-285750"/>
            <a:r>
              <a:rPr lang="hu-HU" sz="1600" b="1" dirty="0">
                <a:sym typeface="Wingdings" panose="05000000000000000000" pitchFamily="2" charset="2"/>
              </a:rPr>
              <a:t>Ami működik, tedd kötelezővé!</a:t>
            </a:r>
          </a:p>
          <a:p>
            <a:pPr marL="285750" indent="-285750"/>
            <a:endParaRPr lang="hu-HU" sz="1600" b="1" dirty="0">
              <a:sym typeface="Wingdings" panose="05000000000000000000" pitchFamily="2" charset="2"/>
            </a:endParaRPr>
          </a:p>
          <a:p>
            <a:pPr marL="285750" indent="-285750"/>
            <a:endParaRPr lang="hu-HU" sz="1600" b="1" dirty="0">
              <a:sym typeface="Wingdings" panose="05000000000000000000" pitchFamily="2" charset="2"/>
            </a:endParaRPr>
          </a:p>
          <a:p>
            <a:pPr marL="285750" indent="-285750"/>
            <a:endParaRPr lang="hu-HU" sz="1600" b="1" dirty="0">
              <a:sym typeface="Wingdings" panose="05000000000000000000" pitchFamily="2" charset="2"/>
            </a:endParaRPr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dirty="0"/>
          </a:p>
        </p:txBody>
      </p:sp>
      <p:sp>
        <p:nvSpPr>
          <p:cNvPr id="511" name="Google Shape;511;p53"/>
          <p:cNvSpPr txBox="1">
            <a:spLocks noGrp="1"/>
          </p:cNvSpPr>
          <p:nvPr>
            <p:ph type="subTitle" idx="1"/>
          </p:nvPr>
        </p:nvSpPr>
        <p:spPr>
          <a:xfrm>
            <a:off x="308842" y="1249090"/>
            <a:ext cx="6187112" cy="2063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1. Dolgozz olyan márkákkal, akiket ismersz, és akikben megbízol!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A Pernod </a:t>
            </a:r>
            <a:r>
              <a:rPr lang="hu-HU" sz="1600" b="1" dirty="0" err="1"/>
              <a:t>Ricardnak</a:t>
            </a:r>
            <a:r>
              <a:rPr lang="hu-HU" sz="1600" b="1" dirty="0"/>
              <a:t> van fenntarthatósági és felelősségvállalási programja és tevékenysége</a:t>
            </a:r>
          </a:p>
          <a:p>
            <a:pPr marL="285750" indent="-285750"/>
            <a:r>
              <a:rPr lang="hu-HU" sz="1600" b="1" dirty="0"/>
              <a:t>Az </a:t>
            </a:r>
            <a:r>
              <a:rPr lang="hu-HU" sz="1600" b="1" dirty="0" err="1"/>
              <a:t>Absolut</a:t>
            </a:r>
            <a:r>
              <a:rPr lang="hu-HU" sz="1600" b="1" dirty="0"/>
              <a:t> melléktermékeinek kevesebb, mint 1%-a kerül hulladéklerakóba. 200000 disznót táplálnak a cefremaradékkal.</a:t>
            </a:r>
            <a:endParaRPr sz="1600" b="1" dirty="0"/>
          </a:p>
        </p:txBody>
      </p:sp>
      <p:pic>
        <p:nvPicPr>
          <p:cNvPr id="513" name="Google Shape;513;p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76" y="560625"/>
            <a:ext cx="3070793" cy="264668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3"/>
          <p:cNvSpPr/>
          <p:nvPr/>
        </p:nvSpPr>
        <p:spPr>
          <a:xfrm>
            <a:off x="238922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15" name="Google Shape;515;p53"/>
          <p:cNvSpPr/>
          <p:nvPr/>
        </p:nvSpPr>
        <p:spPr>
          <a:xfrm>
            <a:off x="1918153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53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17" name="Google Shape;517;p53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18" name="Google Shape;518;p53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19" name="Google Shape;519;p53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21" name="Google Shape;521;p53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22" name="Google Shape;522;p53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523" name="Google Shape;523;p53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E7FE41-4AD1-43D1-953B-0DDA483A0DEB}"/>
              </a:ext>
            </a:extLst>
          </p:cNvPr>
          <p:cNvSpPr txBox="1"/>
          <p:nvPr/>
        </p:nvSpPr>
        <p:spPr>
          <a:xfrm>
            <a:off x="303556" y="3227646"/>
            <a:ext cx="85798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73763"/>
              </a:buClr>
              <a:buSzPts val="3400"/>
              <a:buFont typeface="Century Gothic"/>
              <a:buChar char="●"/>
            </a:pP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A 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Chivas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Brothers lepárlói 100%-ban megújuló energiát használnak</a:t>
            </a:r>
          </a:p>
          <a:p>
            <a:pPr marL="285750" indent="-285750">
              <a:buClr>
                <a:srgbClr val="073763"/>
              </a:buClr>
              <a:buSzPts val="3400"/>
              <a:buFont typeface="Century Gothic"/>
              <a:buChar char="●"/>
            </a:pP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A Martell 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Cognac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100%-ban helyi szőlőt 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dolgoz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fel</a:t>
            </a:r>
          </a:p>
          <a:p>
            <a:pPr marL="285750" indent="-285750">
              <a:buClr>
                <a:srgbClr val="073763"/>
              </a:buClr>
              <a:buSzPts val="3400"/>
              <a:buFont typeface="Century Gothic"/>
              <a:buChar char="●"/>
            </a:pP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Az Altos Tequila 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agave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-maradékát 99%-ban komposztálják</a:t>
            </a:r>
          </a:p>
          <a:p>
            <a:pPr marL="285750" indent="-285750">
              <a:buClr>
                <a:srgbClr val="073763"/>
              </a:buClr>
              <a:buSzPts val="3400"/>
              <a:buFont typeface="Century Gothic"/>
              <a:buChar char="●"/>
            </a:pP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A Jameson (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Irish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Distillers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) 33%-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al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csökkentette vízfelhasználását 2010 óta</a:t>
            </a:r>
          </a:p>
          <a:p>
            <a:pPr marL="285750" indent="-285750">
              <a:buClr>
                <a:srgbClr val="073763"/>
              </a:buClr>
              <a:buSzPts val="3400"/>
              <a:buFont typeface="Century Gothic"/>
              <a:buChar char="●"/>
            </a:pP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A 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Beefeater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25%-</a:t>
            </a:r>
            <a:r>
              <a:rPr lang="hu-HU" sz="1600" b="1" dirty="0" err="1">
                <a:solidFill>
                  <a:srgbClr val="073763"/>
                </a:solidFill>
                <a:latin typeface="Century Gothic"/>
                <a:sym typeface="Century Gothic"/>
              </a:rPr>
              <a:t>al</a:t>
            </a:r>
            <a:r>
              <a:rPr lang="hu-HU" sz="1600" b="1" dirty="0">
                <a:solidFill>
                  <a:srgbClr val="073763"/>
                </a:solidFill>
                <a:latin typeface="Century Gothic"/>
                <a:sym typeface="Century Gothic"/>
              </a:rPr>
              <a:t> csökkentette energiahatékonyságát és 100%-ban megújuló forrásból származó elektromos áramot használ</a:t>
            </a:r>
          </a:p>
          <a:p>
            <a:pPr marL="285750" indent="-285750">
              <a:buClr>
                <a:srgbClr val="073763"/>
              </a:buClr>
              <a:buSzPts val="3400"/>
              <a:buFont typeface="Century Gothic"/>
              <a:buChar char="●"/>
            </a:pPr>
            <a:endParaRPr lang="hu-HU" sz="1600" b="1" dirty="0">
              <a:solidFill>
                <a:srgbClr val="073763"/>
              </a:solidFill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548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8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74" y="616589"/>
            <a:ext cx="2065651" cy="1955162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 dirty="0"/>
          </a:p>
        </p:txBody>
      </p:sp>
      <p:sp>
        <p:nvSpPr>
          <p:cNvPr id="854" name="Google Shape;854;p84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55" name="Google Shape;855;p84"/>
          <p:cNvSpPr/>
          <p:nvPr/>
        </p:nvSpPr>
        <p:spPr>
          <a:xfrm>
            <a:off x="2389228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84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57" name="Google Shape;857;p84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58" name="Google Shape;858;p84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59" name="Google Shape;859;p84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60" name="Google Shape;860;p84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61" name="Google Shape;861;p84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62" name="Google Shape;862;p84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863" name="Google Shape;863;p84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E6514744-9528-4DAF-9E2D-F3B4DA7E31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520266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2. Dolgozz friss, helyi alapanyagokkal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Vásárolj helyi piacon, közvetlenül a termelőtől</a:t>
            </a:r>
          </a:p>
          <a:p>
            <a:pPr marL="285750" indent="-285750"/>
            <a:r>
              <a:rPr lang="hu-HU" sz="1600" b="1" dirty="0"/>
              <a:t>Nevelj fűszernövényeket saját magad</a:t>
            </a:r>
          </a:p>
          <a:p>
            <a:pPr marL="285750" indent="-285750"/>
            <a:r>
              <a:rPr lang="hu-HU" sz="1600" b="1" dirty="0"/>
              <a:t>Használj olyan zöldséget-gyümölcsöt, aminek szezonja van</a:t>
            </a:r>
          </a:p>
          <a:p>
            <a:pPr marL="285750" indent="-285750"/>
            <a:r>
              <a:rPr lang="hu-HU" sz="1600" b="1" dirty="0"/>
              <a:t>Használd fel a zöldséget-gyümölcsöt teljesen</a:t>
            </a:r>
          </a:p>
          <a:p>
            <a:pPr marL="285750" indent="-285750"/>
            <a:r>
              <a:rPr lang="hu-HU" sz="1600" b="1" dirty="0"/>
              <a:t>Készíts saját lekvárt, pürét, kandírozz, aszalj, erjessz, készíts szirupot</a:t>
            </a:r>
          </a:p>
          <a:p>
            <a:pPr marL="285750" indent="-285750"/>
            <a:r>
              <a:rPr lang="hu-HU" sz="1600" b="1" dirty="0"/>
              <a:t>Válts ki drága alapanyagokat: lásd "</a:t>
            </a:r>
            <a:r>
              <a:rPr lang="hu-HU" sz="1600" b="1" dirty="0" err="1"/>
              <a:t>Trashtiki</a:t>
            </a:r>
            <a:r>
              <a:rPr lang="hu-HU" sz="1600" b="1" dirty="0"/>
              <a:t>" saját </a:t>
            </a:r>
            <a:r>
              <a:rPr lang="hu-HU" sz="1600" b="1" dirty="0" err="1"/>
              <a:t>készítésű</a:t>
            </a:r>
            <a:r>
              <a:rPr lang="hu-HU" sz="1600" b="1" dirty="0"/>
              <a:t> helyettesítők</a:t>
            </a:r>
          </a:p>
          <a:p>
            <a:pPr marL="285750" indent="-285750"/>
            <a:r>
              <a:rPr lang="hu-HU" sz="1600" b="1" dirty="0"/>
              <a:t>Díszíts helyi termékből: mangó helyett alma!</a:t>
            </a:r>
          </a:p>
          <a:p>
            <a:pPr marL="285750" indent="-285750"/>
            <a:r>
              <a:rPr lang="hu-HU" sz="1600" b="1" dirty="0"/>
              <a:t>Díszíts kreatívan abból, amit eddig kidobtál</a:t>
            </a:r>
          </a:p>
          <a:p>
            <a:pPr marL="285750" indent="-285750"/>
            <a:r>
              <a:rPr lang="hu-HU" sz="1600" b="1" dirty="0"/>
              <a:t>Csak akkor díszíts, ha tényleg szükséges; "a kevesebb lehet több"</a:t>
            </a:r>
          </a:p>
          <a:p>
            <a:pPr marL="285750" indent="-285750"/>
            <a:r>
              <a:rPr lang="hu-HU" sz="1600" b="1" dirty="0"/>
              <a:t>Használj ízesítésre/kiegészítésre/kiváltásra citromsav, almasav, tejsav, aszkorbinsav (ez egyben a C-vitamin!), ecetsav, borkősav porokat ill. abból készített </a:t>
            </a:r>
            <a:r>
              <a:rPr lang="hu-HU" sz="1600" b="1" dirty="0" err="1"/>
              <a:t>oldatokat</a:t>
            </a:r>
            <a:endParaRPr lang="hu-HU" sz="1600" b="1" dirty="0"/>
          </a:p>
          <a:p>
            <a:pPr marL="285750" indent="-285750"/>
            <a:r>
              <a:rPr lang="hu-HU" sz="1600" b="1" dirty="0"/>
              <a:t>Kérj beszállítóidtól fenntarthatósági igazolást (Fair Trade, </a:t>
            </a:r>
            <a:r>
              <a:rPr lang="hu-HU" sz="1600" b="1" dirty="0" err="1"/>
              <a:t>Organic</a:t>
            </a:r>
            <a:r>
              <a:rPr lang="hu-HU" sz="1600" b="1" dirty="0"/>
              <a:t>, </a:t>
            </a:r>
            <a:r>
              <a:rPr lang="hu-HU" sz="1600" b="1" dirty="0" err="1"/>
              <a:t>Bonsucro</a:t>
            </a:r>
            <a:r>
              <a:rPr lang="hu-HU" sz="1600" b="1" dirty="0"/>
              <a:t>)</a:t>
            </a:r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dirty="0"/>
          </a:p>
        </p:txBody>
      </p:sp>
      <p:sp>
        <p:nvSpPr>
          <p:cNvPr id="1238" name="Google Shape;1238;p114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39" name="Google Shape;1239;p114"/>
          <p:cNvSpPr/>
          <p:nvPr/>
        </p:nvSpPr>
        <p:spPr>
          <a:xfrm>
            <a:off x="238229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0" name="Google Shape;1240;p114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1" name="Google Shape;1241;p114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2" name="Google Shape;1242;p114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3" name="Google Shape;1243;p114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4" name="Google Shape;1244;p114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5" name="Google Shape;1245;p114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46" name="Google Shape;1246;p114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247" name="Google Shape;1247;p1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183" y="307570"/>
            <a:ext cx="1493300" cy="180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14"/>
          <p:cNvSpPr/>
          <p:nvPr/>
        </p:nvSpPr>
        <p:spPr>
          <a:xfrm>
            <a:off x="2846428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4E2488F8-BB21-4577-B626-C702379999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520266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3. Felelős kiszolgálás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Értsd meg, hogyan hat az alkohol, és milyen szabályok vonatkoznak</a:t>
            </a:r>
            <a:br>
              <a:rPr lang="hu-HU" sz="1600" b="1" dirty="0"/>
            </a:br>
            <a:r>
              <a:rPr lang="hu-HU" sz="1600" b="1" dirty="0"/>
              <a:t>a fogyasztásra</a:t>
            </a:r>
          </a:p>
          <a:p>
            <a:pPr marL="285750" indent="-285750"/>
            <a:r>
              <a:rPr lang="hu-HU" sz="1600" b="1" dirty="0"/>
              <a:t>Használj mércét, figyelj a mértékre</a:t>
            </a:r>
          </a:p>
          <a:p>
            <a:pPr marL="285750" indent="-285750"/>
            <a:r>
              <a:rPr lang="hu-HU" sz="1600" b="1" dirty="0"/>
              <a:t>"Alcohol is alcohol" - Sör, bor, rövidital (long drink); 1 pohár sör, 2dl bor, 3cl spirit = azonos a tiszta alkoholtartalom (12ml = 10g tiszta alkoholt tartalmaznak)</a:t>
            </a:r>
          </a:p>
          <a:p>
            <a:pPr marL="285750" indent="-285750"/>
            <a:r>
              <a:rPr lang="hu-HU" sz="1600" b="1" dirty="0"/>
              <a:t>Fontos a hidratálás: kínálj vizet a vendégeidnek az itala mellé</a:t>
            </a:r>
          </a:p>
          <a:p>
            <a:pPr marL="285750" indent="-285750"/>
            <a:r>
              <a:rPr lang="hu-HU" sz="1600" b="1" dirty="0"/>
              <a:t>Előzd meg a problémák kialakulását! Balhé-esélyesek a nagyobb, egynemű (férfi) ittas társaságok, a zárás közeli időpontok, a szurkolók</a:t>
            </a:r>
          </a:p>
          <a:p>
            <a:pPr marL="285750" indent="-285750"/>
            <a:r>
              <a:rPr lang="hu-HU" sz="1600" b="1" dirty="0"/>
              <a:t>Ellenőrizd az életkort, ne szolgáld ki alkohollal a fiatalkorút!</a:t>
            </a:r>
          </a:p>
          <a:p>
            <a:pPr marL="285750" indent="-285750"/>
            <a:r>
              <a:rPr lang="hu-HU" sz="1600" b="1" dirty="0"/>
              <a:t>Figyelj arra, hogy várandós hölgy, autóvezető ne igyon</a:t>
            </a:r>
          </a:p>
          <a:p>
            <a:pPr marL="285750" indent="-285750"/>
            <a:r>
              <a:rPr lang="hu-HU" sz="1600" b="1" dirty="0"/>
              <a:t>Ne itasd a részeget!</a:t>
            </a:r>
          </a:p>
          <a:p>
            <a:pPr marL="285750" indent="-285750"/>
            <a:r>
              <a:rPr lang="hu-HU" sz="1600" b="1" dirty="0"/>
              <a:t>Segíts taxi hívással; írd ki a taxi telefonszámát, a busz menetrendet</a:t>
            </a:r>
          </a:p>
          <a:p>
            <a:pPr marL="285750" indent="-285750"/>
            <a:r>
              <a:rPr lang="hu-HU" sz="1600" b="1" dirty="0"/>
              <a:t>Képezd a személyzetet, hogy tudják kezelni a fenti helyzeteket!</a:t>
            </a:r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 dirty="0"/>
          </a:p>
        </p:txBody>
      </p:sp>
      <p:pic>
        <p:nvPicPr>
          <p:cNvPr id="1492" name="Google Shape;1492;p1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08" y="380153"/>
            <a:ext cx="1472540" cy="15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34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94" name="Google Shape;1494;p134"/>
          <p:cNvSpPr/>
          <p:nvPr/>
        </p:nvSpPr>
        <p:spPr>
          <a:xfrm>
            <a:off x="3332641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5" name="Google Shape;1495;p134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96" name="Google Shape;1496;p134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97" name="Google Shape;1497;p134"/>
          <p:cNvSpPr/>
          <p:nvPr/>
        </p:nvSpPr>
        <p:spPr>
          <a:xfrm>
            <a:off x="238923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98" name="Google Shape;1498;p134"/>
          <p:cNvSpPr/>
          <p:nvPr/>
        </p:nvSpPr>
        <p:spPr>
          <a:xfrm>
            <a:off x="474462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99" name="Google Shape;1499;p134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00" name="Google Shape;1500;p134"/>
          <p:cNvSpPr/>
          <p:nvPr/>
        </p:nvSpPr>
        <p:spPr>
          <a:xfrm>
            <a:off x="3805007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01" name="Google Shape;1501;p134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02" name="Google Shape;1502;p134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E3F5C9F5-DE3B-4FF0-B13B-E293CEBA956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520266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4. A fenntartható bárműködés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Ne legyen egyszer-használatos műanyag eszközöd, szívószál, stb.</a:t>
            </a:r>
          </a:p>
          <a:p>
            <a:pPr marL="285750" indent="-285750"/>
            <a:r>
              <a:rPr lang="hu-HU" sz="1600" b="1" dirty="0"/>
              <a:t>Mérd fel, mennyi báreszköz érkezik be hozzád egy hónap alatt - és keress alternatívákat! Akár </a:t>
            </a:r>
            <a:r>
              <a:rPr lang="hu-HU" sz="1600" b="1" dirty="0" err="1"/>
              <a:t>digitálisat</a:t>
            </a:r>
            <a:r>
              <a:rPr lang="hu-HU" sz="1600" b="1" dirty="0"/>
              <a:t> pl. itallap, akciók, QR kód, stb.</a:t>
            </a:r>
          </a:p>
          <a:p>
            <a:pPr marL="285750" indent="-285750"/>
            <a:r>
              <a:rPr lang="hu-HU" sz="1600" b="1" dirty="0"/>
              <a:t>Ne díszíts italt feleslegesen, főleg ne egyszer-használatos eszközökkel</a:t>
            </a:r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  <p:pic>
        <p:nvPicPr>
          <p:cNvPr id="1593" name="Google Shape;1593;p1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251" y="520800"/>
            <a:ext cx="1400299" cy="12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141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95" name="Google Shape;1595;p141"/>
          <p:cNvSpPr/>
          <p:nvPr/>
        </p:nvSpPr>
        <p:spPr>
          <a:xfrm>
            <a:off x="3802453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6" name="Google Shape;1596;p141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97" name="Google Shape;1597;p141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98" name="Google Shape;1598;p141"/>
          <p:cNvSpPr/>
          <p:nvPr/>
        </p:nvSpPr>
        <p:spPr>
          <a:xfrm>
            <a:off x="238923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99" name="Google Shape;1599;p141"/>
          <p:cNvSpPr/>
          <p:nvPr/>
        </p:nvSpPr>
        <p:spPr>
          <a:xfrm>
            <a:off x="333137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600" name="Google Shape;1600;p141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601" name="Google Shape;1601;p141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602" name="Google Shape;1602;p141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603" name="Google Shape;1603;p141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0EB23681-0200-4937-ACF2-CA95B4ECC2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5527881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5. Hulladék-kezelés: angolul 5R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 err="1"/>
              <a:t>Rethink</a:t>
            </a:r>
            <a:r>
              <a:rPr lang="hu-HU" sz="1600" b="1" dirty="0"/>
              <a:t> - gondold át: tényleg ki kell dobnod? </a:t>
            </a:r>
          </a:p>
          <a:p>
            <a:pPr marL="285750" indent="-285750"/>
            <a:r>
              <a:rPr lang="hu-HU" sz="1600" b="1" dirty="0" err="1"/>
              <a:t>Reduce</a:t>
            </a:r>
            <a:r>
              <a:rPr lang="hu-HU" sz="1600" b="1" dirty="0"/>
              <a:t> - használj kevesebbet</a:t>
            </a:r>
          </a:p>
          <a:p>
            <a:pPr marL="285750" indent="-285750"/>
            <a:r>
              <a:rPr lang="hu-HU" sz="1600" b="1" dirty="0" err="1"/>
              <a:t>Reuse</a:t>
            </a:r>
            <a:r>
              <a:rPr lang="hu-HU" sz="1600" b="1" dirty="0"/>
              <a:t> - használd újra...akár valami másra</a:t>
            </a:r>
          </a:p>
          <a:p>
            <a:pPr marL="285750" indent="-285750"/>
            <a:r>
              <a:rPr lang="hu-HU" sz="1600" b="1" dirty="0" err="1"/>
              <a:t>Recycle</a:t>
            </a:r>
            <a:r>
              <a:rPr lang="hu-HU" sz="1600" b="1" dirty="0"/>
              <a:t> - </a:t>
            </a:r>
            <a:r>
              <a:rPr lang="hu-HU" sz="1600" b="1" dirty="0" err="1"/>
              <a:t>újrafelhasználás</a:t>
            </a:r>
            <a:r>
              <a:rPr lang="hu-HU" sz="1600" b="1" dirty="0"/>
              <a:t>: ellenőrizd a szelektív gyűjtést és </a:t>
            </a:r>
            <a:r>
              <a:rPr lang="hu-HU" sz="1600" b="1" dirty="0" err="1"/>
              <a:t>újrafelhasználást</a:t>
            </a:r>
            <a:endParaRPr lang="hu-HU" sz="1600" b="1" dirty="0"/>
          </a:p>
          <a:p>
            <a:pPr marL="285750" indent="-285750"/>
            <a:r>
              <a:rPr lang="hu-HU" sz="1600" b="1" dirty="0" err="1"/>
              <a:t>Respect</a:t>
            </a:r>
            <a:r>
              <a:rPr lang="hu-HU" sz="1600" b="1" dirty="0"/>
              <a:t> - tiszteld a környezetet: használj olyan alapanyagokat, eszközöket, amelyek beszállítói </a:t>
            </a:r>
            <a:r>
              <a:rPr lang="hu-HU" sz="1600" b="1" dirty="0" err="1"/>
              <a:t>környezettudatosak</a:t>
            </a:r>
            <a:endParaRPr lang="hu-HU" sz="1600" b="1" dirty="0"/>
          </a:p>
          <a:p>
            <a:pPr marL="285750" indent="-285750"/>
            <a:r>
              <a:rPr lang="hu-HU" sz="1600" b="1" dirty="0"/>
              <a:t>Rendszeresen mérd fel  a hulladék mennyiségét, amit termelsz és csökkentsd</a:t>
            </a:r>
          </a:p>
          <a:p>
            <a:pPr marL="285750" indent="-285750"/>
            <a:r>
              <a:rPr lang="hu-HU" sz="1600" b="1" dirty="0"/>
              <a:t>Képezd a személyzetet a gondolkodásmódra és praktikus megoldásokra</a:t>
            </a:r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  <p:pic>
        <p:nvPicPr>
          <p:cNvPr id="21" name="Google Shape;1621;p143">
            <a:extLst>
              <a:ext uri="{FF2B5EF4-FFF2-40B4-BE49-F238E27FC236}">
                <a16:creationId xmlns:a16="http://schemas.microsoft.com/office/drawing/2014/main" id="{FE2F1FC8-D31B-4715-9E24-A7DDBF4BBA3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06" b="14075"/>
          <a:stretch/>
        </p:blipFill>
        <p:spPr>
          <a:xfrm>
            <a:off x="5686776" y="2347919"/>
            <a:ext cx="3273342" cy="183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dirty="0"/>
          </a:p>
        </p:txBody>
      </p:sp>
      <p:sp>
        <p:nvSpPr>
          <p:cNvPr id="1744" name="Google Shape;1744;p153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45" name="Google Shape;1745;p153"/>
          <p:cNvSpPr/>
          <p:nvPr/>
        </p:nvSpPr>
        <p:spPr>
          <a:xfrm>
            <a:off x="4273528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6" name="Google Shape;1746;p153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47" name="Google Shape;1747;p153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48" name="Google Shape;1748;p153"/>
          <p:cNvSpPr/>
          <p:nvPr/>
        </p:nvSpPr>
        <p:spPr>
          <a:xfrm>
            <a:off x="238923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49" name="Google Shape;1749;p153"/>
          <p:cNvSpPr/>
          <p:nvPr/>
        </p:nvSpPr>
        <p:spPr>
          <a:xfrm>
            <a:off x="333647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50" name="Google Shape;1750;p153"/>
          <p:cNvSpPr/>
          <p:nvPr/>
        </p:nvSpPr>
        <p:spPr>
          <a:xfrm>
            <a:off x="38024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51" name="Google Shape;1751;p153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52" name="Google Shape;1752;p153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753" name="Google Shape;1753;p153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754" name="Google Shape;1754;p1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867" y="186738"/>
            <a:ext cx="1863941" cy="183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9B3F1ABD-AED2-4333-BFAB-F211C92785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247330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6. Víz- és energia-takarékosság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Víz: hogyan mosogatsz? Egy gazdaságos, teli mosogatógép </a:t>
            </a:r>
            <a:br>
              <a:rPr lang="hu-HU" sz="1600" b="1" dirty="0"/>
            </a:br>
            <a:r>
              <a:rPr lang="hu-HU" sz="1600" b="1" dirty="0"/>
              <a:t>jobb, mint folyóvizes kézimosogatás a csapnál. Használj a csapon takarékos szűrőt/szűkítőt</a:t>
            </a:r>
          </a:p>
          <a:p>
            <a:pPr marL="285750" indent="-285750"/>
            <a:r>
              <a:rPr lang="hu-HU" sz="1600" b="1" dirty="0"/>
              <a:t>Papírtörlő: használj mosható textilt</a:t>
            </a:r>
          </a:p>
          <a:p>
            <a:pPr marL="285750" indent="-285750"/>
            <a:r>
              <a:rPr lang="hu-HU" sz="1600" b="1" dirty="0"/>
              <a:t>Tisztítószerek: vásárolj környezettudatost, nézd a csomagolását is</a:t>
            </a:r>
          </a:p>
          <a:p>
            <a:pPr marL="285750" indent="-285750"/>
            <a:r>
              <a:rPr lang="hu-HU" sz="1600" b="1" dirty="0"/>
              <a:t>Energia, áram, fűtés: szigetelj, építs ki megújulót (napelem), cseréld az izzókat LED-re, csökkentsd a fényt, használj időkapcsolót/mozgásérzékelőt</a:t>
            </a:r>
          </a:p>
          <a:p>
            <a:pPr marL="0" indent="0">
              <a:buNone/>
            </a:pPr>
            <a:endParaRPr lang="hu-HU" sz="1600" b="1" dirty="0"/>
          </a:p>
          <a:p>
            <a:pPr marL="285750" indent="-285750"/>
            <a:endParaRPr lang="hu-HU" sz="1600" b="1" dirty="0"/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  <p:sp>
        <p:nvSpPr>
          <p:cNvPr id="1873" name="Google Shape;1873;p163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74" name="Google Shape;1874;p163"/>
          <p:cNvSpPr/>
          <p:nvPr/>
        </p:nvSpPr>
        <p:spPr>
          <a:xfrm>
            <a:off x="4744616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5" name="Google Shape;1875;p163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76" name="Google Shape;1876;p163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77" name="Google Shape;1877;p163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78" name="Google Shape;1878;p163"/>
          <p:cNvSpPr/>
          <p:nvPr/>
        </p:nvSpPr>
        <p:spPr>
          <a:xfrm>
            <a:off x="238921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79" name="Google Shape;1879;p163"/>
          <p:cNvSpPr/>
          <p:nvPr/>
        </p:nvSpPr>
        <p:spPr>
          <a:xfrm>
            <a:off x="4273532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80" name="Google Shape;1880;p163"/>
          <p:cNvSpPr/>
          <p:nvPr/>
        </p:nvSpPr>
        <p:spPr>
          <a:xfrm>
            <a:off x="5215698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81" name="Google Shape;1881;p163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882" name="Google Shape;1882;p163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883" name="Google Shape;1883;p16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08" y="368079"/>
            <a:ext cx="1909284" cy="1959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5A0FBA43-E197-43FE-9E0D-574FB2C0F9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247330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7. Jég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Csökkentsd a jég felesleges/elkerülhető használatát</a:t>
            </a:r>
          </a:p>
          <a:p>
            <a:pPr marL="742950" lvl="1" indent="-285750"/>
            <a:r>
              <a:rPr lang="hu-HU" sz="1600" b="1" dirty="0"/>
              <a:t>Hűtsd elő az arra alkalmas összetevőket</a:t>
            </a:r>
          </a:p>
          <a:p>
            <a:pPr marL="742950" lvl="1" indent="-285750"/>
            <a:r>
              <a:rPr lang="hu-HU" sz="1600" b="1" dirty="0"/>
              <a:t>Hűtsd elő a poharakat</a:t>
            </a:r>
          </a:p>
          <a:p>
            <a:pPr marL="742950" lvl="1" indent="-285750"/>
            <a:r>
              <a:rPr lang="hu-HU" sz="1600" b="1" dirty="0"/>
              <a:t>Pohár hűtésére jobb a törtjég, mint a kocka</a:t>
            </a:r>
          </a:p>
          <a:p>
            <a:pPr marL="285750" indent="-285750"/>
            <a:r>
              <a:rPr lang="hu-HU" sz="1600" b="1" dirty="0"/>
              <a:t>Figyelj a maradékra</a:t>
            </a:r>
          </a:p>
          <a:p>
            <a:pPr marL="742950" lvl="1" indent="-285750"/>
            <a:r>
              <a:rPr lang="hu-HU" sz="1600" b="1" dirty="0"/>
              <a:t>Ne olvaszd a csapnál (főleg ne vizet folyatva rá!), az olvadékvíz még alkalmas lehet takarításra, virág öntözésére</a:t>
            </a:r>
          </a:p>
          <a:p>
            <a:pPr marL="285750" indent="-285750"/>
            <a:r>
              <a:rPr lang="hu-HU" sz="1600" b="1" dirty="0"/>
              <a:t>Készíts saját jeget, kiveszed a szállítás környezetterhelését</a:t>
            </a:r>
          </a:p>
          <a:p>
            <a:pPr marL="285750" indent="-285750"/>
            <a:r>
              <a:rPr lang="hu-HU" sz="1600" b="1" dirty="0"/>
              <a:t>Ha veszed a jeget, ellenőrizd a szállítód környezettudatosságát</a:t>
            </a:r>
          </a:p>
          <a:p>
            <a:pPr marL="742950" lvl="1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  <p:pic>
        <p:nvPicPr>
          <p:cNvPr id="1948" name="Google Shape;1948;p16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25" y="391575"/>
            <a:ext cx="1794164" cy="1500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9" name="Google Shape;1949;p169"/>
          <p:cNvSpPr/>
          <p:nvPr/>
        </p:nvSpPr>
        <p:spPr>
          <a:xfrm>
            <a:off x="1918150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0" name="Google Shape;1950;p169"/>
          <p:cNvSpPr/>
          <p:nvPr/>
        </p:nvSpPr>
        <p:spPr>
          <a:xfrm>
            <a:off x="5215703" y="391575"/>
            <a:ext cx="338100" cy="338100"/>
          </a:xfrm>
          <a:prstGeom prst="ellipse">
            <a:avLst/>
          </a:prstGeom>
          <a:solidFill>
            <a:srgbClr val="3DCBA7"/>
          </a:solidFill>
          <a:ln w="381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1" name="Google Shape;1951;p169"/>
          <p:cNvSpPr/>
          <p:nvPr/>
        </p:nvSpPr>
        <p:spPr>
          <a:xfrm>
            <a:off x="286030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2" name="Google Shape;1952;p169"/>
          <p:cNvSpPr/>
          <p:nvPr/>
        </p:nvSpPr>
        <p:spPr>
          <a:xfrm>
            <a:off x="3331385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3" name="Google Shape;1953;p169"/>
          <p:cNvSpPr/>
          <p:nvPr/>
        </p:nvSpPr>
        <p:spPr>
          <a:xfrm>
            <a:off x="380246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4" name="Google Shape;1954;p169"/>
          <p:cNvSpPr/>
          <p:nvPr/>
        </p:nvSpPr>
        <p:spPr>
          <a:xfrm>
            <a:off x="4273541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5" name="Google Shape;1955;p169"/>
          <p:cNvSpPr/>
          <p:nvPr/>
        </p:nvSpPr>
        <p:spPr>
          <a:xfrm>
            <a:off x="4744619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6" name="Google Shape;1956;p169"/>
          <p:cNvSpPr/>
          <p:nvPr/>
        </p:nvSpPr>
        <p:spPr>
          <a:xfrm>
            <a:off x="2389223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7" name="Google Shape;1957;p169"/>
          <p:cNvSpPr/>
          <p:nvPr/>
        </p:nvSpPr>
        <p:spPr>
          <a:xfrm>
            <a:off x="5686776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958" name="Google Shape;1958;p169"/>
          <p:cNvSpPr/>
          <p:nvPr/>
        </p:nvSpPr>
        <p:spPr>
          <a:xfrm>
            <a:off x="6157854" y="391575"/>
            <a:ext cx="338100" cy="338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" name="Google Shape;511;p53">
            <a:extLst>
              <a:ext uri="{FF2B5EF4-FFF2-40B4-BE49-F238E27FC236}">
                <a16:creationId xmlns:a16="http://schemas.microsoft.com/office/drawing/2014/main" id="{8C80FBD6-EFB8-44E1-A970-CB1702457C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8841" y="1249088"/>
            <a:ext cx="8247330" cy="389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/>
              <a:t>8. Munka és magánélet egyensúlya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sz="1600" b="1" dirty="0"/>
          </a:p>
          <a:p>
            <a:pPr marL="285750" indent="-285750"/>
            <a:r>
              <a:rPr lang="hu-HU" sz="1600" b="1" dirty="0"/>
              <a:t>Csak egy életed van: figyelj oda magadra, legyenek pillanatok és helyzetek, amikor te vagy a legfontosabb</a:t>
            </a:r>
          </a:p>
          <a:p>
            <a:pPr marL="285750" indent="-285750"/>
            <a:r>
              <a:rPr lang="hu-HU" sz="1600" b="1" dirty="0"/>
              <a:t>Zárás után piálni/dumálni a kollégákkal - egy remek dolog. De ne ez legyen az egyetlen szórakozási forma az életedben. Ha kell, csökkents, és teremts magadnak saját, privát időt</a:t>
            </a:r>
          </a:p>
          <a:p>
            <a:pPr marL="285750" indent="-285750"/>
            <a:r>
              <a:rPr lang="hu-HU" sz="1600" b="1" dirty="0"/>
              <a:t>Törd meg a napi rutint. Csinálj dolgokat máskor.</a:t>
            </a:r>
          </a:p>
          <a:p>
            <a:pPr marL="285750" indent="-285750"/>
            <a:r>
              <a:rPr lang="hu-HU" sz="1600" b="1" dirty="0"/>
              <a:t>Sportolj. Egészségesebb leszel és jobbkedvű</a:t>
            </a:r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lang="hu-HU" sz="1600" b="1" dirty="0"/>
          </a:p>
          <a:p>
            <a:pPr marL="285750" indent="-285750"/>
            <a:endParaRPr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745CDAF53074DAFCF0895D1F5B17F" ma:contentTypeVersion="7" ma:contentTypeDescription="Crée un document." ma:contentTypeScope="" ma:versionID="17a9a1a8ec1fcbe534b668ef22e13676">
  <xsd:schema xmlns:xsd="http://www.w3.org/2001/XMLSchema" xmlns:xs="http://www.w3.org/2001/XMLSchema" xmlns:p="http://schemas.microsoft.com/office/2006/metadata/properties" xmlns:ns2="c91afe68-494a-476f-9586-b875df17c330" targetNamespace="http://schemas.microsoft.com/office/2006/metadata/properties" ma:root="true" ma:fieldsID="df445b23f3250707a396fa26947614a5" ns2:_="">
    <xsd:import namespace="c91afe68-494a-476f-9586-b875df17c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fe68-494a-476f-9586-b875df17c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6F5A4-1311-4ED4-9ED0-F540781911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afe68-494a-476f-9586-b875df17c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F6C7B8-B892-4688-83BF-7079A56EBF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AE26BC-5BF9-4C98-AD54-BF79C556E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1312</Words>
  <Application>Microsoft Office PowerPoint</Application>
  <PresentationFormat>On-screen Show (16:9)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Arial</vt:lpstr>
      <vt:lpstr>Raleway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TRAINERS</dc:title>
  <dc:creator>Bauer, Noemie</dc:creator>
  <cp:lastModifiedBy>Tamas Singlar</cp:lastModifiedBy>
  <cp:revision>68</cp:revision>
  <dcterms:modified xsi:type="dcterms:W3CDTF">2023-08-09T11:05:28Z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0x0101006EC745CDAF53074DAFCF0895D1F5B17F</vt:lpwstr>
  </property>
</Properties>
</file>